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7" r:id="rId9"/>
    <p:sldId id="264" r:id="rId10"/>
    <p:sldId id="265" r:id="rId11"/>
    <p:sldId id="266" r:id="rId12"/>
    <p:sldId id="268" r:id="rId13"/>
    <p:sldId id="269" r:id="rId14"/>
    <p:sldId id="271" r:id="rId15"/>
    <p:sldId id="270"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20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265B063-A598-6745-96E0-3CF3F5DD73CC}" type="datetimeFigureOut">
              <a:rPr lang="en-US" smtClean="0"/>
              <a:t>12/04/2014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55018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265B063-A598-6745-96E0-3CF3F5DD73CC}" type="datetimeFigureOut">
              <a:rPr lang="en-US" smtClean="0"/>
              <a:t>12/04/2014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138417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265B063-A598-6745-96E0-3CF3F5DD73CC}" type="datetimeFigureOut">
              <a:rPr lang="en-US" smtClean="0"/>
              <a:t>12/04/2014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1484357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265B063-A598-6745-96E0-3CF3F5DD73CC}" type="datetimeFigureOut">
              <a:rPr lang="en-US" smtClean="0"/>
              <a:t>12/04/2014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360813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265B063-A598-6745-96E0-3CF3F5DD73CC}" type="datetimeFigureOut">
              <a:rPr lang="en-US" smtClean="0"/>
              <a:t>12/04/2014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54471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265B063-A598-6745-96E0-3CF3F5DD73CC}"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428340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265B063-A598-6745-96E0-3CF3F5DD73CC}" type="datetimeFigureOut">
              <a:rPr lang="en-US" smtClean="0"/>
              <a:t>12/04/2014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365034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265B063-A598-6745-96E0-3CF3F5DD73CC}" type="datetimeFigureOut">
              <a:rPr lang="en-US" smtClean="0"/>
              <a:t>12/04/2014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90585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5B063-A598-6745-96E0-3CF3F5DD73CC}" type="datetimeFigureOut">
              <a:rPr lang="en-US" smtClean="0"/>
              <a:t>12/04/2014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1543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265B063-A598-6745-96E0-3CF3F5DD73CC}"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20257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265B063-A598-6745-96E0-3CF3F5DD73CC}" type="datetimeFigureOut">
              <a:rPr lang="en-US" smtClean="0"/>
              <a:t>12/04/2014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8C744-F0C8-EC44-95CA-630726D81BC0}" type="slidenum">
              <a:rPr lang="en-US" smtClean="0"/>
              <a:t>‹#›</a:t>
            </a:fld>
            <a:endParaRPr lang="en-US"/>
          </a:p>
        </p:txBody>
      </p:sp>
    </p:spTree>
    <p:extLst>
      <p:ext uri="{BB962C8B-B14F-4D97-AF65-F5344CB8AC3E}">
        <p14:creationId xmlns:p14="http://schemas.microsoft.com/office/powerpoint/2010/main" val="12154799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5B063-A598-6745-96E0-3CF3F5DD73CC}" type="datetimeFigureOut">
              <a:rPr lang="en-US" smtClean="0"/>
              <a:t>12/04/2014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8C744-F0C8-EC44-95CA-630726D81BC0}" type="slidenum">
              <a:rPr lang="en-US" smtClean="0"/>
              <a:t>‹#›</a:t>
            </a:fld>
            <a:endParaRPr lang="en-US"/>
          </a:p>
        </p:txBody>
      </p:sp>
    </p:spTree>
    <p:extLst>
      <p:ext uri="{BB962C8B-B14F-4D97-AF65-F5344CB8AC3E}">
        <p14:creationId xmlns:p14="http://schemas.microsoft.com/office/powerpoint/2010/main" val="97547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5588" y="2222635"/>
            <a:ext cx="4210668" cy="1569660"/>
          </a:xfrm>
          <a:prstGeom prst="rect">
            <a:avLst/>
          </a:prstGeom>
          <a:noFill/>
        </p:spPr>
        <p:txBody>
          <a:bodyPr wrap="square" rtlCol="0">
            <a:spAutoFit/>
          </a:bodyPr>
          <a:lstStyle/>
          <a:p>
            <a:pPr algn="ctr"/>
            <a:r>
              <a:rPr lang="en-US" sz="3200" dirty="0" smtClean="0">
                <a:solidFill>
                  <a:schemeClr val="bg1"/>
                </a:solidFill>
              </a:rPr>
              <a:t>What excites you?</a:t>
            </a:r>
          </a:p>
          <a:p>
            <a:pPr algn="ctr"/>
            <a:endParaRPr lang="en-US" sz="3200" dirty="0">
              <a:solidFill>
                <a:schemeClr val="bg1"/>
              </a:solidFill>
            </a:endParaRPr>
          </a:p>
          <a:p>
            <a:pPr algn="ctr"/>
            <a:r>
              <a:rPr lang="en-US" sz="3200" dirty="0" smtClean="0">
                <a:solidFill>
                  <a:schemeClr val="bg1"/>
                </a:solidFill>
              </a:rPr>
              <a:t>Luke 19:28-44</a:t>
            </a:r>
            <a:endParaRPr lang="en-US" sz="3200" dirty="0">
              <a:solidFill>
                <a:schemeClr val="bg1"/>
              </a:solidFill>
            </a:endParaRPr>
          </a:p>
        </p:txBody>
      </p:sp>
    </p:spTree>
    <p:extLst>
      <p:ext uri="{BB962C8B-B14F-4D97-AF65-F5344CB8AC3E}">
        <p14:creationId xmlns:p14="http://schemas.microsoft.com/office/powerpoint/2010/main" val="1886347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81" y="322489"/>
            <a:ext cx="8471462" cy="6124754"/>
          </a:xfrm>
          <a:prstGeom prst="rect">
            <a:avLst/>
          </a:prstGeom>
        </p:spPr>
        <p:txBody>
          <a:bodyPr wrap="square">
            <a:spAutoFit/>
          </a:bodyPr>
          <a:lstStyle/>
          <a:p>
            <a:r>
              <a:rPr lang="en-US" sz="2800" dirty="0" smtClean="0">
                <a:solidFill>
                  <a:schemeClr val="bg1"/>
                </a:solidFill>
              </a:rPr>
              <a:t>6 The wolf will live with the lamb,</a:t>
            </a:r>
          </a:p>
          <a:p>
            <a:r>
              <a:rPr lang="en-US" sz="2800" dirty="0" smtClean="0">
                <a:solidFill>
                  <a:schemeClr val="bg1"/>
                </a:solidFill>
              </a:rPr>
              <a:t>the leopard will lie down with the goat,</a:t>
            </a:r>
          </a:p>
          <a:p>
            <a:r>
              <a:rPr lang="en-US" sz="2800" dirty="0" smtClean="0">
                <a:solidFill>
                  <a:schemeClr val="bg1"/>
                </a:solidFill>
              </a:rPr>
              <a:t>the calf and the lion and the yearling together;</a:t>
            </a:r>
          </a:p>
          <a:p>
            <a:r>
              <a:rPr lang="en-US" sz="2800" dirty="0" smtClean="0">
                <a:solidFill>
                  <a:schemeClr val="bg1"/>
                </a:solidFill>
              </a:rPr>
              <a:t>and a little child will lead them.</a:t>
            </a:r>
          </a:p>
          <a:p>
            <a:r>
              <a:rPr lang="en-US" sz="2800" dirty="0" smtClean="0">
                <a:solidFill>
                  <a:schemeClr val="bg1"/>
                </a:solidFill>
              </a:rPr>
              <a:t>7 The cow will feed with the bear,</a:t>
            </a:r>
          </a:p>
          <a:p>
            <a:r>
              <a:rPr lang="en-US" sz="2800" dirty="0" smtClean="0">
                <a:solidFill>
                  <a:schemeClr val="bg1"/>
                </a:solidFill>
              </a:rPr>
              <a:t>their young will lie down together,</a:t>
            </a:r>
          </a:p>
          <a:p>
            <a:r>
              <a:rPr lang="en-US" sz="2800" dirty="0" smtClean="0">
                <a:solidFill>
                  <a:schemeClr val="bg1"/>
                </a:solidFill>
              </a:rPr>
              <a:t>and the lion will eat straw like the ox.</a:t>
            </a:r>
          </a:p>
          <a:p>
            <a:r>
              <a:rPr lang="en-US" sz="2800" dirty="0" smtClean="0">
                <a:solidFill>
                  <a:schemeClr val="bg1"/>
                </a:solidFill>
              </a:rPr>
              <a:t>8 The infant will play near the hole of the cobra,</a:t>
            </a:r>
          </a:p>
          <a:p>
            <a:r>
              <a:rPr lang="en-US" sz="2800" dirty="0" smtClean="0">
                <a:solidFill>
                  <a:schemeClr val="bg1"/>
                </a:solidFill>
              </a:rPr>
              <a:t>and the young child put his hand into the viper’s nest.</a:t>
            </a:r>
          </a:p>
          <a:p>
            <a:r>
              <a:rPr lang="en-US" sz="2800" dirty="0" smtClean="0">
                <a:solidFill>
                  <a:schemeClr val="bg1"/>
                </a:solidFill>
              </a:rPr>
              <a:t>9 They will neither harm nor destroy</a:t>
            </a:r>
          </a:p>
          <a:p>
            <a:r>
              <a:rPr lang="en-US" sz="2800" dirty="0" smtClean="0">
                <a:solidFill>
                  <a:schemeClr val="bg1"/>
                </a:solidFill>
              </a:rPr>
              <a:t>on all my holy mountain,</a:t>
            </a:r>
          </a:p>
          <a:p>
            <a:r>
              <a:rPr lang="en-US" sz="2800" dirty="0" smtClean="0">
                <a:solidFill>
                  <a:schemeClr val="bg1"/>
                </a:solidFill>
              </a:rPr>
              <a:t>for the earth will be full of the knowledge of the Lord</a:t>
            </a:r>
          </a:p>
          <a:p>
            <a:r>
              <a:rPr lang="en-US" sz="2800" dirty="0" smtClean="0">
                <a:solidFill>
                  <a:schemeClr val="bg1"/>
                </a:solidFill>
              </a:rPr>
              <a:t>as the waters cover the sea.</a:t>
            </a:r>
          </a:p>
          <a:p>
            <a:r>
              <a:rPr lang="en-US" sz="2800" dirty="0" smtClean="0">
                <a:solidFill>
                  <a:schemeClr val="bg1"/>
                </a:solidFill>
              </a:rPr>
              <a:t> </a:t>
            </a:r>
            <a:endParaRPr lang="en-US" sz="2800" dirty="0" smtClean="0">
              <a:solidFill>
                <a:schemeClr val="bg1"/>
              </a:solidFill>
            </a:endParaRPr>
          </a:p>
        </p:txBody>
      </p:sp>
    </p:spTree>
    <p:extLst>
      <p:ext uri="{BB962C8B-B14F-4D97-AF65-F5344CB8AC3E}">
        <p14:creationId xmlns:p14="http://schemas.microsoft.com/office/powerpoint/2010/main" val="152524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323" y="2644170"/>
            <a:ext cx="7686139" cy="1661993"/>
          </a:xfrm>
          <a:prstGeom prst="rect">
            <a:avLst/>
          </a:prstGeom>
        </p:spPr>
        <p:txBody>
          <a:bodyPr wrap="square">
            <a:spAutoFit/>
          </a:bodyPr>
          <a:lstStyle/>
          <a:p>
            <a:r>
              <a:rPr lang="en-US" sz="2800" dirty="0" smtClean="0">
                <a:solidFill>
                  <a:schemeClr val="bg1"/>
                </a:solidFill>
              </a:rPr>
              <a:t>10 In that day the Root of Jesse will stand as a banner for the peoples; the nations will rally to him, and his place of rest will be glorious.</a:t>
            </a:r>
          </a:p>
          <a:p>
            <a:pPr lvl="1"/>
            <a:r>
              <a:rPr lang="en-US" dirty="0" smtClean="0"/>
              <a:t> </a:t>
            </a:r>
            <a:endParaRPr lang="en-US" dirty="0" smtClean="0"/>
          </a:p>
        </p:txBody>
      </p:sp>
    </p:spTree>
    <p:extLst>
      <p:ext uri="{BB962C8B-B14F-4D97-AF65-F5344CB8AC3E}">
        <p14:creationId xmlns:p14="http://schemas.microsoft.com/office/powerpoint/2010/main" val="57945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2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60248">
            <a:off x="596479" y="384366"/>
            <a:ext cx="2608373" cy="3927213"/>
          </a:xfrm>
          <a:prstGeom prst="rect">
            <a:avLst/>
          </a:prstGeom>
        </p:spPr>
      </p:pic>
      <p:pic>
        <p:nvPicPr>
          <p:cNvPr id="5" name="Picture 4" descr="DSC_03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4787">
            <a:off x="3100245" y="2546097"/>
            <a:ext cx="5323544" cy="3535787"/>
          </a:xfrm>
          <a:prstGeom prst="rect">
            <a:avLst/>
          </a:prstGeom>
        </p:spPr>
      </p:pic>
    </p:spTree>
    <p:extLst>
      <p:ext uri="{BB962C8B-B14F-4D97-AF65-F5344CB8AC3E}">
        <p14:creationId xmlns:p14="http://schemas.microsoft.com/office/powerpoint/2010/main" val="179176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413" y="2017067"/>
            <a:ext cx="7368669" cy="2523768"/>
          </a:xfrm>
          <a:prstGeom prst="rect">
            <a:avLst/>
          </a:prstGeom>
        </p:spPr>
        <p:txBody>
          <a:bodyPr wrap="square">
            <a:spAutoFit/>
          </a:bodyPr>
          <a:lstStyle/>
          <a:p>
            <a:r>
              <a:rPr lang="en-US" sz="2800" dirty="0" smtClean="0">
                <a:solidFill>
                  <a:srgbClr val="FFFFFF"/>
                </a:solidFill>
              </a:rPr>
              <a:t>Luke 19</a:t>
            </a:r>
          </a:p>
          <a:p>
            <a:r>
              <a:rPr lang="en-US" sz="2800" dirty="0" smtClean="0">
                <a:solidFill>
                  <a:srgbClr val="FFFFFF"/>
                </a:solidFill>
              </a:rPr>
              <a:t>11 While they were listening to this, he went on to tell them a parable, because he was near Jerusalem and the people thought that the kingdom of God was going to appear at once.</a:t>
            </a:r>
          </a:p>
          <a:p>
            <a:pPr lvl="1"/>
            <a:r>
              <a:rPr lang="en-US" dirty="0" smtClean="0"/>
              <a:t> </a:t>
            </a:r>
            <a:endParaRPr lang="en-US" dirty="0" smtClean="0"/>
          </a:p>
        </p:txBody>
      </p:sp>
    </p:spTree>
    <p:extLst>
      <p:ext uri="{BB962C8B-B14F-4D97-AF65-F5344CB8AC3E}">
        <p14:creationId xmlns:p14="http://schemas.microsoft.com/office/powerpoint/2010/main" val="4055462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043" y="1192212"/>
            <a:ext cx="4695229" cy="4343086"/>
          </a:xfrm>
          <a:prstGeom prst="rect">
            <a:avLst/>
          </a:prstGeom>
          <a:ln>
            <a:noFill/>
          </a:ln>
          <a:effectLst>
            <a:softEdge rad="112500"/>
          </a:effectLst>
        </p:spPr>
      </p:pic>
    </p:spTree>
    <p:extLst>
      <p:ext uri="{BB962C8B-B14F-4D97-AF65-F5344CB8AC3E}">
        <p14:creationId xmlns:p14="http://schemas.microsoft.com/office/powerpoint/2010/main" val="151528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869" y="2155567"/>
            <a:ext cx="7368668" cy="2677656"/>
          </a:xfrm>
          <a:prstGeom prst="rect">
            <a:avLst/>
          </a:prstGeom>
        </p:spPr>
        <p:txBody>
          <a:bodyPr wrap="square">
            <a:spAutoFit/>
          </a:bodyPr>
          <a:lstStyle/>
          <a:p>
            <a:r>
              <a:rPr lang="en-US" sz="2800" dirty="0" smtClean="0">
                <a:solidFill>
                  <a:srgbClr val="FFFFFF"/>
                </a:solidFill>
              </a:rPr>
              <a:t>Isaiah 53:5</a:t>
            </a:r>
          </a:p>
          <a:p>
            <a:r>
              <a:rPr lang="en-US" sz="2800" dirty="0" smtClean="0">
                <a:solidFill>
                  <a:srgbClr val="FFFFFF"/>
                </a:solidFill>
              </a:rPr>
              <a:t>"</a:t>
            </a:r>
            <a:r>
              <a:rPr lang="en-US" sz="2800" dirty="0">
                <a:solidFill>
                  <a:srgbClr val="FFFFFF"/>
                </a:solidFill>
              </a:rPr>
              <a:t>He was pierced for our transgressions, he was crushed for our iniquities, the punishment that brought us peace was upon him, and by his wounds we have been healed. ... The Lord has laid on him the iniquity of us all." </a:t>
            </a:r>
          </a:p>
        </p:txBody>
      </p:sp>
    </p:spTree>
    <p:extLst>
      <p:ext uri="{BB962C8B-B14F-4D97-AF65-F5344CB8AC3E}">
        <p14:creationId xmlns:p14="http://schemas.microsoft.com/office/powerpoint/2010/main" val="60361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1523">
            <a:off x="4348616" y="613793"/>
            <a:ext cx="4270997" cy="3199125"/>
          </a:xfrm>
          <a:prstGeom prst="rect">
            <a:avLst/>
          </a:prstGeom>
        </p:spPr>
      </p:pic>
      <p:pic>
        <p:nvPicPr>
          <p:cNvPr id="6" name="Picture 5"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0702">
            <a:off x="396852" y="3006887"/>
            <a:ext cx="4431978" cy="2949280"/>
          </a:xfrm>
          <a:prstGeom prst="rect">
            <a:avLst/>
          </a:prstGeom>
        </p:spPr>
      </p:pic>
    </p:spTree>
    <p:extLst>
      <p:ext uri="{BB962C8B-B14F-4D97-AF65-F5344CB8AC3E}">
        <p14:creationId xmlns:p14="http://schemas.microsoft.com/office/powerpoint/2010/main" val="192742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097" y="1884055"/>
            <a:ext cx="3348929" cy="2228560"/>
          </a:xfrm>
          <a:prstGeom prst="rect">
            <a:avLst/>
          </a:prstGeom>
        </p:spPr>
      </p:pic>
      <p:pic>
        <p:nvPicPr>
          <p:cNvPr id="6" name="Picture 5"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06" y="3995633"/>
            <a:ext cx="3639015" cy="2421599"/>
          </a:xfrm>
          <a:prstGeom prst="rect">
            <a:avLst/>
          </a:prstGeom>
        </p:spPr>
      </p:pic>
      <p:pic>
        <p:nvPicPr>
          <p:cNvPr id="7" name="Picture 6"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335" y="409245"/>
            <a:ext cx="3375218" cy="2246054"/>
          </a:xfrm>
          <a:prstGeom prst="rect">
            <a:avLst/>
          </a:prstGeom>
        </p:spPr>
      </p:pic>
      <p:pic>
        <p:nvPicPr>
          <p:cNvPr id="8" name="Picture 7"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634" y="3644691"/>
            <a:ext cx="4332153" cy="2984372"/>
          </a:xfrm>
          <a:prstGeom prst="rect">
            <a:avLst/>
          </a:prstGeom>
        </p:spPr>
      </p:pic>
      <p:pic>
        <p:nvPicPr>
          <p:cNvPr id="9" name="Picture 8"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314" y="215330"/>
            <a:ext cx="2732052" cy="2719909"/>
          </a:xfrm>
          <a:prstGeom prst="rect">
            <a:avLst/>
          </a:prstGeom>
        </p:spPr>
      </p:pic>
    </p:spTree>
    <p:extLst>
      <p:ext uri="{BB962C8B-B14F-4D97-AF65-F5344CB8AC3E}">
        <p14:creationId xmlns:p14="http://schemas.microsoft.com/office/powerpoint/2010/main" val="363862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93041">
            <a:off x="396976" y="608179"/>
            <a:ext cx="3505200" cy="2324100"/>
          </a:xfrm>
          <a:prstGeom prst="rect">
            <a:avLst/>
          </a:prstGeom>
        </p:spPr>
      </p:pic>
      <p:pic>
        <p:nvPicPr>
          <p:cNvPr id="5" name="Picture 4"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735" y="318414"/>
            <a:ext cx="2671595" cy="1771384"/>
          </a:xfrm>
          <a:prstGeom prst="rect">
            <a:avLst/>
          </a:prstGeom>
        </p:spPr>
      </p:pic>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970" y="1841635"/>
            <a:ext cx="3606800" cy="2260600"/>
          </a:xfrm>
          <a:prstGeom prst="rect">
            <a:avLst/>
          </a:prstGeom>
        </p:spPr>
      </p:pic>
      <p:pic>
        <p:nvPicPr>
          <p:cNvPr id="7" name="Picture 6" descr="images.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17" y="3441989"/>
            <a:ext cx="3290617" cy="2828299"/>
          </a:xfrm>
          <a:prstGeom prst="rect">
            <a:avLst/>
          </a:prstGeom>
        </p:spPr>
      </p:pic>
      <p:pic>
        <p:nvPicPr>
          <p:cNvPr id="11" name="Picture 10" descr="images.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86903">
            <a:off x="3780169" y="4061884"/>
            <a:ext cx="3998503" cy="2399102"/>
          </a:xfrm>
          <a:prstGeom prst="rect">
            <a:avLst/>
          </a:prstGeom>
        </p:spPr>
      </p:pic>
    </p:spTree>
    <p:extLst>
      <p:ext uri="{BB962C8B-B14F-4D97-AF65-F5344CB8AC3E}">
        <p14:creationId xmlns:p14="http://schemas.microsoft.com/office/powerpoint/2010/main" val="64246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73067">
            <a:off x="3195556" y="3524843"/>
            <a:ext cx="4950349" cy="2490840"/>
          </a:xfrm>
          <a:prstGeom prst="rect">
            <a:avLst/>
          </a:prstGeom>
        </p:spPr>
      </p:pic>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92875">
            <a:off x="355206" y="550814"/>
            <a:ext cx="4673842" cy="3082027"/>
          </a:xfrm>
          <a:prstGeom prst="rect">
            <a:avLst/>
          </a:prstGeom>
        </p:spPr>
      </p:pic>
    </p:spTree>
    <p:extLst>
      <p:ext uri="{BB962C8B-B14F-4D97-AF65-F5344CB8AC3E}">
        <p14:creationId xmlns:p14="http://schemas.microsoft.com/office/powerpoint/2010/main" val="29155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323" y="1082672"/>
            <a:ext cx="7535759" cy="4832093"/>
          </a:xfrm>
          <a:prstGeom prst="rect">
            <a:avLst/>
          </a:prstGeom>
        </p:spPr>
        <p:txBody>
          <a:bodyPr wrap="square">
            <a:spAutoFit/>
          </a:bodyPr>
          <a:lstStyle/>
          <a:p>
            <a:r>
              <a:rPr lang="en-US" sz="2800" dirty="0" smtClean="0">
                <a:solidFill>
                  <a:schemeClr val="bg1"/>
                </a:solidFill>
              </a:rPr>
              <a:t>Isaiah 9:2-7</a:t>
            </a:r>
          </a:p>
          <a:p>
            <a:r>
              <a:rPr lang="en-US" sz="2800" dirty="0" smtClean="0">
                <a:solidFill>
                  <a:schemeClr val="bg1"/>
                </a:solidFill>
              </a:rPr>
              <a:t>2 </a:t>
            </a:r>
            <a:r>
              <a:rPr lang="en-US" sz="2800" dirty="0" smtClean="0">
                <a:solidFill>
                  <a:schemeClr val="bg1"/>
                </a:solidFill>
              </a:rPr>
              <a:t>The people walking in darkness</a:t>
            </a:r>
          </a:p>
          <a:p>
            <a:r>
              <a:rPr lang="en-US" sz="2800" dirty="0" smtClean="0">
                <a:solidFill>
                  <a:schemeClr val="bg1"/>
                </a:solidFill>
              </a:rPr>
              <a:t>have seen a great light;</a:t>
            </a:r>
          </a:p>
          <a:p>
            <a:r>
              <a:rPr lang="en-US" sz="2800" dirty="0" smtClean="0">
                <a:solidFill>
                  <a:schemeClr val="bg1"/>
                </a:solidFill>
              </a:rPr>
              <a:t>on those living in the land of the shadow of death</a:t>
            </a:r>
          </a:p>
          <a:p>
            <a:r>
              <a:rPr lang="en-US" sz="2800" dirty="0" smtClean="0">
                <a:solidFill>
                  <a:schemeClr val="bg1"/>
                </a:solidFill>
              </a:rPr>
              <a:t>a light has dawned.</a:t>
            </a:r>
          </a:p>
          <a:p>
            <a:r>
              <a:rPr lang="en-US" sz="2800" dirty="0" smtClean="0">
                <a:solidFill>
                  <a:schemeClr val="bg1"/>
                </a:solidFill>
              </a:rPr>
              <a:t>3 You have enlarged the nation</a:t>
            </a:r>
          </a:p>
          <a:p>
            <a:r>
              <a:rPr lang="en-US" sz="2800" dirty="0" smtClean="0">
                <a:solidFill>
                  <a:schemeClr val="bg1"/>
                </a:solidFill>
              </a:rPr>
              <a:t>and increased their joy;</a:t>
            </a:r>
          </a:p>
          <a:p>
            <a:r>
              <a:rPr lang="en-US" sz="2800" dirty="0" smtClean="0">
                <a:solidFill>
                  <a:schemeClr val="bg1"/>
                </a:solidFill>
              </a:rPr>
              <a:t>they rejoice before you</a:t>
            </a:r>
          </a:p>
          <a:p>
            <a:r>
              <a:rPr lang="en-US" sz="2800" dirty="0" smtClean="0">
                <a:solidFill>
                  <a:schemeClr val="bg1"/>
                </a:solidFill>
              </a:rPr>
              <a:t>as people rejoice at the harvest,</a:t>
            </a:r>
          </a:p>
          <a:p>
            <a:r>
              <a:rPr lang="en-US" sz="2800" dirty="0" smtClean="0">
                <a:solidFill>
                  <a:schemeClr val="bg1"/>
                </a:solidFill>
              </a:rPr>
              <a:t>as men rejoice</a:t>
            </a:r>
          </a:p>
          <a:p>
            <a:r>
              <a:rPr lang="en-US" sz="2800" dirty="0" smtClean="0">
                <a:solidFill>
                  <a:schemeClr val="bg1"/>
                </a:solidFill>
              </a:rPr>
              <a:t>when dividing the plunder.</a:t>
            </a:r>
            <a:endParaRPr lang="en-US" sz="2800" dirty="0" smtClean="0">
              <a:solidFill>
                <a:schemeClr val="bg1"/>
              </a:solidFill>
            </a:endParaRPr>
          </a:p>
        </p:txBody>
      </p:sp>
    </p:spTree>
    <p:extLst>
      <p:ext uri="{BB962C8B-B14F-4D97-AF65-F5344CB8AC3E}">
        <p14:creationId xmlns:p14="http://schemas.microsoft.com/office/powerpoint/2010/main" val="119474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9629" y="1242691"/>
            <a:ext cx="6666891" cy="3970318"/>
          </a:xfrm>
          <a:prstGeom prst="rect">
            <a:avLst/>
          </a:prstGeom>
        </p:spPr>
        <p:txBody>
          <a:bodyPr wrap="square">
            <a:spAutoFit/>
          </a:bodyPr>
          <a:lstStyle/>
          <a:p>
            <a:r>
              <a:rPr lang="en-US" sz="2800" dirty="0" smtClean="0">
                <a:solidFill>
                  <a:schemeClr val="bg1"/>
                </a:solidFill>
              </a:rPr>
              <a:t>4 For as in the day of </a:t>
            </a:r>
            <a:r>
              <a:rPr lang="en-US" sz="2800" dirty="0" err="1" smtClean="0">
                <a:solidFill>
                  <a:schemeClr val="bg1"/>
                </a:solidFill>
              </a:rPr>
              <a:t>Midian’s</a:t>
            </a:r>
            <a:r>
              <a:rPr lang="en-US" sz="2800" dirty="0" smtClean="0">
                <a:solidFill>
                  <a:schemeClr val="bg1"/>
                </a:solidFill>
              </a:rPr>
              <a:t> defeat,</a:t>
            </a:r>
          </a:p>
          <a:p>
            <a:r>
              <a:rPr lang="en-US" sz="2800" dirty="0" smtClean="0">
                <a:solidFill>
                  <a:schemeClr val="bg1"/>
                </a:solidFill>
              </a:rPr>
              <a:t>you have shattered</a:t>
            </a:r>
          </a:p>
          <a:p>
            <a:r>
              <a:rPr lang="en-US" sz="2800" dirty="0" smtClean="0">
                <a:solidFill>
                  <a:schemeClr val="bg1"/>
                </a:solidFill>
              </a:rPr>
              <a:t>the yoke that burdens them,</a:t>
            </a:r>
          </a:p>
          <a:p>
            <a:r>
              <a:rPr lang="en-US" sz="2800" dirty="0" smtClean="0">
                <a:solidFill>
                  <a:schemeClr val="bg1"/>
                </a:solidFill>
              </a:rPr>
              <a:t>the bar across their shoulders,</a:t>
            </a:r>
          </a:p>
          <a:p>
            <a:r>
              <a:rPr lang="en-US" sz="2800" dirty="0" smtClean="0">
                <a:solidFill>
                  <a:schemeClr val="bg1"/>
                </a:solidFill>
              </a:rPr>
              <a:t>the rod of their oppressor.</a:t>
            </a:r>
          </a:p>
          <a:p>
            <a:r>
              <a:rPr lang="en-US" sz="2800" dirty="0" smtClean="0">
                <a:solidFill>
                  <a:schemeClr val="bg1"/>
                </a:solidFill>
              </a:rPr>
              <a:t>5 Every warrior’s boot used in battle</a:t>
            </a:r>
          </a:p>
          <a:p>
            <a:r>
              <a:rPr lang="en-US" sz="2800" dirty="0" smtClean="0">
                <a:solidFill>
                  <a:schemeClr val="bg1"/>
                </a:solidFill>
              </a:rPr>
              <a:t>and every garment rolled in blood</a:t>
            </a:r>
          </a:p>
          <a:p>
            <a:r>
              <a:rPr lang="en-US" sz="2800" dirty="0" smtClean="0">
                <a:solidFill>
                  <a:schemeClr val="bg1"/>
                </a:solidFill>
              </a:rPr>
              <a:t>will be destined for burning,</a:t>
            </a:r>
          </a:p>
          <a:p>
            <a:r>
              <a:rPr lang="en-US" sz="2800" dirty="0" smtClean="0">
                <a:solidFill>
                  <a:schemeClr val="bg1"/>
                </a:solidFill>
              </a:rPr>
              <a:t>will be fuel for the fire.</a:t>
            </a:r>
            <a:endParaRPr lang="en-US" sz="2800" dirty="0" smtClean="0">
              <a:solidFill>
                <a:schemeClr val="bg1"/>
              </a:solidFill>
            </a:endParaRPr>
          </a:p>
        </p:txBody>
      </p:sp>
    </p:spTree>
    <p:extLst>
      <p:ext uri="{BB962C8B-B14F-4D97-AF65-F5344CB8AC3E}">
        <p14:creationId xmlns:p14="http://schemas.microsoft.com/office/powerpoint/2010/main" val="187494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068" y="177732"/>
            <a:ext cx="7636013" cy="6555642"/>
          </a:xfrm>
          <a:prstGeom prst="rect">
            <a:avLst/>
          </a:prstGeom>
        </p:spPr>
        <p:txBody>
          <a:bodyPr wrap="square">
            <a:spAutoFit/>
          </a:bodyPr>
          <a:lstStyle/>
          <a:p>
            <a:r>
              <a:rPr lang="en-US" sz="2800" dirty="0" smtClean="0">
                <a:solidFill>
                  <a:schemeClr val="bg1"/>
                </a:solidFill>
              </a:rPr>
              <a:t>6 For to us a child is born,</a:t>
            </a:r>
          </a:p>
          <a:p>
            <a:r>
              <a:rPr lang="en-US" sz="2800" dirty="0" smtClean="0">
                <a:solidFill>
                  <a:schemeClr val="bg1"/>
                </a:solidFill>
              </a:rPr>
              <a:t>to us a son is given,</a:t>
            </a:r>
          </a:p>
          <a:p>
            <a:r>
              <a:rPr lang="en-US" sz="2800" dirty="0" smtClean="0">
                <a:solidFill>
                  <a:schemeClr val="bg1"/>
                </a:solidFill>
              </a:rPr>
              <a:t>and the government will be on his shoulders.</a:t>
            </a:r>
          </a:p>
          <a:p>
            <a:r>
              <a:rPr lang="en-US" sz="2800" dirty="0" smtClean="0">
                <a:solidFill>
                  <a:schemeClr val="bg1"/>
                </a:solidFill>
              </a:rPr>
              <a:t>And he will be called</a:t>
            </a:r>
          </a:p>
          <a:p>
            <a:r>
              <a:rPr lang="en-US" sz="2800" dirty="0" smtClean="0">
                <a:solidFill>
                  <a:schemeClr val="bg1"/>
                </a:solidFill>
              </a:rPr>
              <a:t>Wonderful </a:t>
            </a:r>
            <a:r>
              <a:rPr lang="en-US" sz="2800" dirty="0" err="1" smtClean="0">
                <a:solidFill>
                  <a:schemeClr val="bg1"/>
                </a:solidFill>
              </a:rPr>
              <a:t>Counsellor</a:t>
            </a:r>
            <a:r>
              <a:rPr lang="en-US" sz="2800" dirty="0" smtClean="0">
                <a:solidFill>
                  <a:schemeClr val="bg1"/>
                </a:solidFill>
              </a:rPr>
              <a:t>, Mighty God,</a:t>
            </a:r>
          </a:p>
          <a:p>
            <a:r>
              <a:rPr lang="en-US" sz="2800" dirty="0" smtClean="0">
                <a:solidFill>
                  <a:schemeClr val="bg1"/>
                </a:solidFill>
              </a:rPr>
              <a:t>Everlasting Father, Prince of Peace.</a:t>
            </a:r>
          </a:p>
          <a:p>
            <a:r>
              <a:rPr lang="en-US" sz="2800" dirty="0" smtClean="0">
                <a:solidFill>
                  <a:schemeClr val="bg1"/>
                </a:solidFill>
              </a:rPr>
              <a:t>7 Of the increase of his government and peace</a:t>
            </a:r>
          </a:p>
          <a:p>
            <a:r>
              <a:rPr lang="en-US" sz="2800" dirty="0" smtClean="0">
                <a:solidFill>
                  <a:schemeClr val="bg1"/>
                </a:solidFill>
              </a:rPr>
              <a:t>there will be no end.</a:t>
            </a:r>
          </a:p>
          <a:p>
            <a:r>
              <a:rPr lang="en-US" sz="2800" dirty="0" smtClean="0">
                <a:solidFill>
                  <a:schemeClr val="bg1"/>
                </a:solidFill>
              </a:rPr>
              <a:t>He will reign on David’s throne</a:t>
            </a:r>
          </a:p>
          <a:p>
            <a:r>
              <a:rPr lang="en-US" sz="2800" dirty="0" smtClean="0">
                <a:solidFill>
                  <a:schemeClr val="bg1"/>
                </a:solidFill>
              </a:rPr>
              <a:t>and over his kingdom,</a:t>
            </a:r>
          </a:p>
          <a:p>
            <a:r>
              <a:rPr lang="en-US" sz="2800" dirty="0" smtClean="0">
                <a:solidFill>
                  <a:schemeClr val="bg1"/>
                </a:solidFill>
              </a:rPr>
              <a:t>establishing and upholding it</a:t>
            </a:r>
          </a:p>
          <a:p>
            <a:r>
              <a:rPr lang="en-US" sz="2800" dirty="0" smtClean="0">
                <a:solidFill>
                  <a:schemeClr val="bg1"/>
                </a:solidFill>
              </a:rPr>
              <a:t>with justice and righteousness</a:t>
            </a:r>
          </a:p>
          <a:p>
            <a:r>
              <a:rPr lang="en-US" sz="2800" dirty="0" smtClean="0">
                <a:solidFill>
                  <a:schemeClr val="bg1"/>
                </a:solidFill>
              </a:rPr>
              <a:t>from that time on and for ever.</a:t>
            </a:r>
          </a:p>
          <a:p>
            <a:r>
              <a:rPr lang="en-US" sz="2800" dirty="0" smtClean="0">
                <a:solidFill>
                  <a:schemeClr val="bg1"/>
                </a:solidFill>
              </a:rPr>
              <a:t>The zeal of the Lord Almighty</a:t>
            </a:r>
          </a:p>
          <a:p>
            <a:r>
              <a:rPr lang="en-US" sz="2800" dirty="0" smtClean="0">
                <a:solidFill>
                  <a:schemeClr val="bg1"/>
                </a:solidFill>
              </a:rPr>
              <a:t>will accomplish this.</a:t>
            </a:r>
            <a:endParaRPr lang="en-US" sz="2800" dirty="0" smtClean="0">
              <a:solidFill>
                <a:schemeClr val="bg1"/>
              </a:solidFill>
            </a:endParaRPr>
          </a:p>
        </p:txBody>
      </p:sp>
    </p:spTree>
    <p:extLst>
      <p:ext uri="{BB962C8B-B14F-4D97-AF65-F5344CB8AC3E}">
        <p14:creationId xmlns:p14="http://schemas.microsoft.com/office/powerpoint/2010/main" val="335434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778" y="1161423"/>
            <a:ext cx="7585886" cy="4247317"/>
          </a:xfrm>
          <a:prstGeom prst="rect">
            <a:avLst/>
          </a:prstGeom>
        </p:spPr>
        <p:txBody>
          <a:bodyPr wrap="square">
            <a:spAutoFit/>
          </a:bodyPr>
          <a:lstStyle/>
          <a:p>
            <a:r>
              <a:rPr lang="en-US" sz="2800" dirty="0" smtClean="0">
                <a:solidFill>
                  <a:schemeClr val="bg1"/>
                </a:solidFill>
              </a:rPr>
              <a:t>Isaiah 11:1-10</a:t>
            </a:r>
          </a:p>
          <a:p>
            <a:r>
              <a:rPr lang="en-US" sz="2800" dirty="0" smtClean="0">
                <a:solidFill>
                  <a:schemeClr val="bg1"/>
                </a:solidFill>
              </a:rPr>
              <a:t>A shoot will come up from the stump of Jesse;</a:t>
            </a:r>
          </a:p>
          <a:p>
            <a:r>
              <a:rPr lang="en-US" sz="2800" dirty="0" smtClean="0">
                <a:solidFill>
                  <a:schemeClr val="bg1"/>
                </a:solidFill>
              </a:rPr>
              <a:t>from his roots a Branch will bear fruit.</a:t>
            </a:r>
          </a:p>
          <a:p>
            <a:r>
              <a:rPr lang="en-US" sz="2800" dirty="0" smtClean="0">
                <a:solidFill>
                  <a:schemeClr val="bg1"/>
                </a:solidFill>
              </a:rPr>
              <a:t>2 The Spirit of the Lord will rest on him—</a:t>
            </a:r>
          </a:p>
          <a:p>
            <a:r>
              <a:rPr lang="en-US" sz="2800" dirty="0" smtClean="0">
                <a:solidFill>
                  <a:schemeClr val="bg1"/>
                </a:solidFill>
              </a:rPr>
              <a:t>the Spirit of wisdom and of understanding,</a:t>
            </a:r>
          </a:p>
          <a:p>
            <a:r>
              <a:rPr lang="en-US" sz="2800" dirty="0" smtClean="0">
                <a:solidFill>
                  <a:schemeClr val="bg1"/>
                </a:solidFill>
              </a:rPr>
              <a:t>the Spirit of counsel and of power,</a:t>
            </a:r>
          </a:p>
          <a:p>
            <a:r>
              <a:rPr lang="en-US" sz="2800" dirty="0" smtClean="0">
                <a:solidFill>
                  <a:schemeClr val="bg1"/>
                </a:solidFill>
              </a:rPr>
              <a:t>the Spirit of knowledge and of the fear of the Lord—</a:t>
            </a:r>
          </a:p>
          <a:p>
            <a:r>
              <a:rPr lang="en-US" sz="2800" dirty="0" smtClean="0">
                <a:solidFill>
                  <a:schemeClr val="bg1"/>
                </a:solidFill>
              </a:rPr>
              <a:t>3 and he will delight in the fear of the Lord.</a:t>
            </a:r>
          </a:p>
          <a:p>
            <a:r>
              <a:rPr lang="en-US" dirty="0" smtClean="0"/>
              <a:t> </a:t>
            </a:r>
            <a:endParaRPr lang="en-US" dirty="0" smtClean="0"/>
          </a:p>
        </p:txBody>
      </p:sp>
    </p:spTree>
    <p:extLst>
      <p:ext uri="{BB962C8B-B14F-4D97-AF65-F5344CB8AC3E}">
        <p14:creationId xmlns:p14="http://schemas.microsoft.com/office/powerpoint/2010/main" val="273771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2159" y="1259175"/>
            <a:ext cx="7636013" cy="4247317"/>
          </a:xfrm>
          <a:prstGeom prst="rect">
            <a:avLst/>
          </a:prstGeom>
        </p:spPr>
        <p:txBody>
          <a:bodyPr wrap="square">
            <a:spAutoFit/>
          </a:bodyPr>
          <a:lstStyle/>
          <a:p>
            <a:r>
              <a:rPr lang="en-US" sz="2800" dirty="0" smtClean="0">
                <a:solidFill>
                  <a:schemeClr val="bg1"/>
                </a:solidFill>
              </a:rPr>
              <a:t>He will not judge by what he sees with his eyes,</a:t>
            </a:r>
          </a:p>
          <a:p>
            <a:r>
              <a:rPr lang="en-US" sz="2800" dirty="0" smtClean="0">
                <a:solidFill>
                  <a:schemeClr val="bg1"/>
                </a:solidFill>
              </a:rPr>
              <a:t>or decide by what he hears with his ears;</a:t>
            </a:r>
          </a:p>
          <a:p>
            <a:r>
              <a:rPr lang="en-US" sz="2800" dirty="0" smtClean="0">
                <a:solidFill>
                  <a:schemeClr val="bg1"/>
                </a:solidFill>
              </a:rPr>
              <a:t>4 but with righteousness he will judge the needy,</a:t>
            </a:r>
          </a:p>
          <a:p>
            <a:r>
              <a:rPr lang="en-US" sz="2800" dirty="0" smtClean="0">
                <a:solidFill>
                  <a:schemeClr val="bg1"/>
                </a:solidFill>
              </a:rPr>
              <a:t>with justice he will give decisions for the poor of the earth.</a:t>
            </a:r>
          </a:p>
          <a:p>
            <a:r>
              <a:rPr lang="en-US" sz="2800" dirty="0" smtClean="0">
                <a:solidFill>
                  <a:schemeClr val="bg1"/>
                </a:solidFill>
              </a:rPr>
              <a:t>He will strike the earth with the rod of his mouth;</a:t>
            </a:r>
          </a:p>
          <a:p>
            <a:r>
              <a:rPr lang="en-US" sz="2800" dirty="0" smtClean="0">
                <a:solidFill>
                  <a:schemeClr val="bg1"/>
                </a:solidFill>
              </a:rPr>
              <a:t>with the breath of his lips he will slay the wicked.</a:t>
            </a:r>
          </a:p>
          <a:p>
            <a:r>
              <a:rPr lang="en-US" sz="2800" dirty="0" smtClean="0">
                <a:solidFill>
                  <a:schemeClr val="bg1"/>
                </a:solidFill>
              </a:rPr>
              <a:t>5 Righteousness will be his belt</a:t>
            </a:r>
          </a:p>
          <a:p>
            <a:r>
              <a:rPr lang="en-US" sz="2800" dirty="0" smtClean="0">
                <a:solidFill>
                  <a:schemeClr val="bg1"/>
                </a:solidFill>
              </a:rPr>
              <a:t>and faithfulness the sash round his waist.</a:t>
            </a:r>
          </a:p>
          <a:p>
            <a:pPr lvl="1"/>
            <a:r>
              <a:rPr lang="en-US" dirty="0" smtClean="0"/>
              <a:t> </a:t>
            </a:r>
            <a:endParaRPr lang="en-US" dirty="0" smtClean="0"/>
          </a:p>
        </p:txBody>
      </p:sp>
    </p:spTree>
    <p:extLst>
      <p:ext uri="{BB962C8B-B14F-4D97-AF65-F5344CB8AC3E}">
        <p14:creationId xmlns:p14="http://schemas.microsoft.com/office/powerpoint/2010/main" val="3786144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TotalTime>
  <Words>156</Words>
  <Application>Microsoft Macintosh PowerPoint</Application>
  <PresentationFormat>On-screen Show (4:3)</PresentationFormat>
  <Paragraphs>77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The Slade London</Manager>
  <Company>Grace Fellowship(Ashford)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Excites You</dc:title>
  <dc:creator>Jeff Laws</dc:creator>
  <cp:lastModifiedBy>Jeff Laws</cp:lastModifiedBy>
  <cp:revision>8</cp:revision>
  <dcterms:created xsi:type="dcterms:W3CDTF">2014-04-12T19:56:22Z</dcterms:created>
  <dcterms:modified xsi:type="dcterms:W3CDTF">2014-04-12T21:29:36Z</dcterms:modified>
</cp:coreProperties>
</file>